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8"/>
  </p:notesMasterIdLst>
  <p:handoutMasterIdLst>
    <p:handoutMasterId r:id="rId69"/>
  </p:handoutMasterIdLst>
  <p:sldIdLst>
    <p:sldId id="375" r:id="rId5"/>
    <p:sldId id="377" r:id="rId6"/>
    <p:sldId id="427" r:id="rId7"/>
    <p:sldId id="428" r:id="rId8"/>
    <p:sldId id="426" r:id="rId9"/>
    <p:sldId id="376" r:id="rId10"/>
    <p:sldId id="378" r:id="rId11"/>
    <p:sldId id="379" r:id="rId12"/>
    <p:sldId id="417" r:id="rId13"/>
    <p:sldId id="418" r:id="rId14"/>
    <p:sldId id="432" r:id="rId15"/>
    <p:sldId id="408" r:id="rId16"/>
    <p:sldId id="380" r:id="rId17"/>
    <p:sldId id="298" r:id="rId18"/>
    <p:sldId id="433" r:id="rId19"/>
    <p:sldId id="381" r:id="rId20"/>
    <p:sldId id="440" r:id="rId21"/>
    <p:sldId id="412" r:id="rId22"/>
    <p:sldId id="439" r:id="rId23"/>
    <p:sldId id="382" r:id="rId24"/>
    <p:sldId id="434" r:id="rId25"/>
    <p:sldId id="383" r:id="rId26"/>
    <p:sldId id="384" r:id="rId27"/>
    <p:sldId id="385" r:id="rId28"/>
    <p:sldId id="386" r:id="rId29"/>
    <p:sldId id="387" r:id="rId30"/>
    <p:sldId id="388" r:id="rId31"/>
    <p:sldId id="441" r:id="rId32"/>
    <p:sldId id="442" r:id="rId33"/>
    <p:sldId id="435" r:id="rId34"/>
    <p:sldId id="389" r:id="rId35"/>
    <p:sldId id="392" r:id="rId36"/>
    <p:sldId id="393" r:id="rId37"/>
    <p:sldId id="394" r:id="rId38"/>
    <p:sldId id="400" r:id="rId39"/>
    <p:sldId id="401" r:id="rId40"/>
    <p:sldId id="402" r:id="rId41"/>
    <p:sldId id="395" r:id="rId42"/>
    <p:sldId id="403" r:id="rId43"/>
    <p:sldId id="404" r:id="rId44"/>
    <p:sldId id="405" r:id="rId45"/>
    <p:sldId id="396" r:id="rId46"/>
    <p:sldId id="406" r:id="rId47"/>
    <p:sldId id="407" r:id="rId48"/>
    <p:sldId id="422" r:id="rId49"/>
    <p:sldId id="399" r:id="rId50"/>
    <p:sldId id="409" r:id="rId51"/>
    <p:sldId id="430" r:id="rId52"/>
    <p:sldId id="429" r:id="rId53"/>
    <p:sldId id="436" r:id="rId54"/>
    <p:sldId id="411" r:id="rId55"/>
    <p:sldId id="416" r:id="rId56"/>
    <p:sldId id="413" r:id="rId57"/>
    <p:sldId id="414" r:id="rId58"/>
    <p:sldId id="415" r:id="rId59"/>
    <p:sldId id="437" r:id="rId60"/>
    <p:sldId id="419" r:id="rId61"/>
    <p:sldId id="420" r:id="rId62"/>
    <p:sldId id="421" r:id="rId63"/>
    <p:sldId id="424" r:id="rId64"/>
    <p:sldId id="423" r:id="rId65"/>
    <p:sldId id="425" r:id="rId66"/>
    <p:sldId id="438" r:id="rId6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21" autoAdjust="0"/>
  </p:normalViewPr>
  <p:slideViewPr>
    <p:cSldViewPr snapToGrid="0">
      <p:cViewPr varScale="1">
        <p:scale>
          <a:sx n="71" d="100"/>
          <a:sy n="71" d="100"/>
        </p:scale>
        <p:origin x="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2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0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7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01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8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9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4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5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30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12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0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2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7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40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78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5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6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8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8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1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0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6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0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88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7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5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2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3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08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9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3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11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59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keypoint_detecti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hzbook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-estimato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uber_los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sample_consensu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kit-image/skimage-tutorials/blob/main/lectures/solutions/adv3_panorama-stitching-solution.ipynb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s.mit.edu/people/adelson/publications/abstracts/spline83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m_carvin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mosaic formed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13896" y="4567972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64418" y="6075122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2650-9639-427D-91E3-10DD7576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18" y="1562520"/>
            <a:ext cx="5602167" cy="42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Review of Interest Points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246537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interest points and descriptor which are scale and rotationally invariant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Interest points (key points)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Corners, edges, line intersections, etc.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 gradients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Ideally scale and 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Uniquely identify interest points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image characteristics within patch around interest point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Interest points and descriptors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interest points and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interest point detectors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Harris, etc.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Increasingly neural networks;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with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Keras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Descriptors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SHIFT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BRIEF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Or,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learn interest points and descriptors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neural network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356991"/>
            <a:ext cx="10515600" cy="6552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24" y="1028573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+mn-lt"/>
              </a:rPr>
              <a:t>Pyramid structure enables extraction of interest points at several scales  </a:t>
            </a:r>
          </a:p>
          <a:p>
            <a:r>
              <a:rPr lang="en-US" b="0" dirty="0">
                <a:latin typeface="+mn-lt"/>
              </a:rPr>
              <a:t>Pyramid scales from fine to coarse in octaves </a:t>
            </a:r>
          </a:p>
          <a:p>
            <a:r>
              <a:rPr lang="en-US" b="0" dirty="0">
                <a:latin typeface="+mn-lt"/>
              </a:rPr>
              <a:t>Features at each scale extracted</a:t>
            </a:r>
          </a:p>
          <a:p>
            <a:r>
              <a:rPr lang="en-US" b="0" dirty="0">
                <a:latin typeface="+mn-lt"/>
              </a:rPr>
              <a:t>Can use a variety of interest point descriptor algorithms  </a:t>
            </a:r>
          </a:p>
          <a:p>
            <a:pPr lvl="1"/>
            <a:r>
              <a:rPr lang="en-US" dirty="0">
                <a:latin typeface="+mn-lt"/>
              </a:rPr>
              <a:t>SIFT</a:t>
            </a:r>
          </a:p>
          <a:p>
            <a:pPr lvl="1"/>
            <a:r>
              <a:rPr lang="en-US" dirty="0">
                <a:latin typeface="+mn-lt"/>
              </a:rPr>
              <a:t>Neural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89" y="1699200"/>
            <a:ext cx="5707206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Planar Transformations for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321127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Cylindrical coordinates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Assume camera rotates about an axis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Spherical coordinates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Allows camera to rotate unrestricted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Planar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if objects far from camera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approximation for small changes in camera pose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Our focus here for simplicity  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1694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transformation maps one image plan to another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Two image planes from with a common camera centre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Project one image plane onto the other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DF771-203C-49A5-8BF7-FBA1F414B185}"/>
              </a:ext>
            </a:extLst>
          </p:cNvPr>
          <p:cNvSpPr/>
          <p:nvPr/>
        </p:nvSpPr>
        <p:spPr>
          <a:xfrm>
            <a:off x="5110619" y="6187857"/>
            <a:ext cx="200417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0737-7913-47EF-B968-DE52D1C95875}"/>
              </a:ext>
            </a:extLst>
          </p:cNvPr>
          <p:cNvSpPr txBox="1"/>
          <p:nvPr/>
        </p:nvSpPr>
        <p:spPr>
          <a:xfrm>
            <a:off x="5561558" y="5936557"/>
            <a:ext cx="172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 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AA262C-2C25-4064-9720-866D0E88DF01}"/>
              </a:ext>
            </a:extLst>
          </p:cNvPr>
          <p:cNvCxnSpPr/>
          <p:nvPr/>
        </p:nvCxnSpPr>
        <p:spPr>
          <a:xfrm>
            <a:off x="3231715" y="3388290"/>
            <a:ext cx="393317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966FAD-1ABA-4003-A384-A5EA4FD4EA03}"/>
              </a:ext>
            </a:extLst>
          </p:cNvPr>
          <p:cNvCxnSpPr>
            <a:cxnSpLocks/>
          </p:cNvCxnSpPr>
          <p:nvPr/>
        </p:nvCxnSpPr>
        <p:spPr>
          <a:xfrm>
            <a:off x="4726488" y="3092580"/>
            <a:ext cx="3565742" cy="14551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57F1A-9C9C-4902-84BF-ECE84A8ACA3C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154460" y="3382027"/>
            <a:ext cx="56368" cy="280583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40667D-D766-406C-9219-DB8EEF99957B}"/>
              </a:ext>
            </a:extLst>
          </p:cNvPr>
          <p:cNvCxnSpPr>
            <a:cxnSpLocks/>
            <a:stCxn id="3" idx="4"/>
          </p:cNvCxnSpPr>
          <p:nvPr/>
        </p:nvCxnSpPr>
        <p:spPr>
          <a:xfrm flipH="1" flipV="1">
            <a:off x="3275556" y="3394554"/>
            <a:ext cx="1935272" cy="298119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283307-2CC2-4982-8E77-EEA9F55B03D8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210828" y="3375764"/>
            <a:ext cx="1594981" cy="2812093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FB02CE-FBFC-455F-BAB3-0881B450D7FD}"/>
              </a:ext>
            </a:extLst>
          </p:cNvPr>
          <p:cNvCxnSpPr>
            <a:cxnSpLocks/>
          </p:cNvCxnSpPr>
          <p:nvPr/>
        </p:nvCxnSpPr>
        <p:spPr>
          <a:xfrm>
            <a:off x="3231715" y="3366371"/>
            <a:ext cx="71147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2A18CE-43F3-4D5D-8A84-8D2C85D6E32C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110619" y="3382027"/>
            <a:ext cx="5235880" cy="28997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3E42F8-0847-4AA0-BBB3-85B341DAA5C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39969" y="3820133"/>
            <a:ext cx="1402792" cy="252809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+mn-lt"/>
              </a:rPr>
              <a:t>Single planar </a:t>
            </a:r>
            <a:r>
              <a:rPr lang="en-US" sz="2800" b="0" dirty="0" err="1">
                <a:latin typeface="+mn-lt"/>
              </a:rPr>
              <a:t>homography</a:t>
            </a:r>
            <a:r>
              <a:rPr lang="en-US" sz="2800" b="0" dirty="0">
                <a:latin typeface="+mn-lt"/>
              </a:rPr>
              <a:t> imposes limitations</a:t>
            </a:r>
          </a:p>
          <a:p>
            <a:r>
              <a:rPr lang="en-US" sz="2800" b="0" dirty="0">
                <a:latin typeface="+mn-lt"/>
              </a:rPr>
              <a:t>Model is restricted to planar transformations</a:t>
            </a:r>
          </a:p>
          <a:p>
            <a:r>
              <a:rPr lang="en-US" sz="2800" b="0" dirty="0">
                <a:latin typeface="+mn-lt"/>
              </a:rPr>
              <a:t>Model assumes:</a:t>
            </a:r>
            <a:endParaRPr lang="en-US" sz="2800" dirty="0"/>
          </a:p>
          <a:p>
            <a:pPr lvl="1"/>
            <a:r>
              <a:rPr lang="en-US" sz="2400" dirty="0">
                <a:latin typeface="+mn-lt"/>
              </a:rPr>
              <a:t>Low</a:t>
            </a:r>
            <a:r>
              <a:rPr lang="en-US" sz="2400" b="1" dirty="0">
                <a:latin typeface="+mn-lt"/>
              </a:rPr>
              <a:t> parallax</a:t>
            </a:r>
          </a:p>
          <a:p>
            <a:pPr lvl="1"/>
            <a:r>
              <a:rPr lang="en-US" sz="2400" b="0" dirty="0">
                <a:latin typeface="+mn-lt"/>
              </a:rPr>
              <a:t>All objects in image are at a </a:t>
            </a:r>
            <a:r>
              <a:rPr lang="en-US" sz="2400" b="1" dirty="0">
                <a:latin typeface="+mn-lt"/>
              </a:rPr>
              <a:t>constant distance from image plane  </a:t>
            </a:r>
          </a:p>
          <a:p>
            <a:pPr lvl="1"/>
            <a:r>
              <a:rPr lang="en-US" sz="2400" dirty="0">
                <a:latin typeface="+mn-lt"/>
              </a:rPr>
              <a:t>Only </a:t>
            </a:r>
            <a:r>
              <a:rPr lang="en-US" sz="2400" b="1" dirty="0">
                <a:latin typeface="+mn-lt"/>
              </a:rPr>
              <a:t>small changes in camera pose  </a:t>
            </a:r>
          </a:p>
          <a:p>
            <a:r>
              <a:rPr lang="en-US" sz="2800" b="0" dirty="0">
                <a:latin typeface="+mn-lt"/>
              </a:rPr>
              <a:t>More complex model can accommodate more general transformations   </a:t>
            </a:r>
          </a:p>
          <a:p>
            <a:pPr lvl="1"/>
            <a:r>
              <a:rPr lang="en-US" sz="2400" dirty="0">
                <a:latin typeface="+mn-lt"/>
              </a:rPr>
              <a:t>Use non-planar geometry </a:t>
            </a:r>
          </a:p>
          <a:p>
            <a:pPr lvl="1"/>
            <a:r>
              <a:rPr lang="en-US" sz="2400" dirty="0">
                <a:latin typeface="+mn-lt"/>
              </a:rPr>
              <a:t>Apply projective transform</a:t>
            </a:r>
          </a:p>
          <a:p>
            <a:pPr lvl="1"/>
            <a:r>
              <a:rPr lang="en-US" sz="2400" dirty="0">
                <a:latin typeface="+mn-lt"/>
              </a:rPr>
              <a:t>Beyond the scope of this course   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Mosaic should look like one continuous image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No seams</a:t>
            </a:r>
          </a:p>
          <a:p>
            <a:pPr marL="857114" lvl="2" indent="-45720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Consistent illumination and pixel values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Must align and blend images to create a mosaic </a:t>
            </a:r>
          </a:p>
          <a:p>
            <a:pPr marL="457200" lvl="1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744538" algn="l"/>
              </a:tabLst>
            </a:pPr>
            <a:r>
              <a:rPr lang="en-US" dirty="0">
                <a:latin typeface="+mn-lt"/>
              </a:rPr>
              <a:t>In this lesson we examine some of the basic CV image stitching algorithms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approximations for image stitching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use different planar transformation depending on changes in camera pose</a:t>
            </a:r>
          </a:p>
          <a:p>
            <a:r>
              <a:rPr lang="en-US" sz="2800" b="1" dirty="0">
                <a:latin typeface="+mn-lt"/>
              </a:rPr>
              <a:t>2-D Euclidean </a:t>
            </a:r>
            <a:r>
              <a:rPr lang="en-US" sz="2800" dirty="0">
                <a:latin typeface="+mn-lt"/>
              </a:rPr>
              <a:t>– Rotation about optic axis and translation  </a:t>
            </a:r>
          </a:p>
          <a:p>
            <a:pPr lvl="1"/>
            <a:r>
              <a:rPr lang="en-US" sz="2400" dirty="0">
                <a:latin typeface="+mn-lt"/>
              </a:rPr>
              <a:t>3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2-D Similarity </a:t>
            </a:r>
            <a:r>
              <a:rPr lang="en-US" sz="2800" dirty="0">
                <a:latin typeface="+mn-lt"/>
              </a:rPr>
              <a:t>– Rotation, translation, and scaling </a:t>
            </a:r>
          </a:p>
          <a:p>
            <a:pPr lvl="1"/>
            <a:r>
              <a:rPr lang="en-US" sz="2400" dirty="0">
                <a:latin typeface="+mn-lt"/>
              </a:rPr>
              <a:t>5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Affine</a:t>
            </a:r>
            <a:r>
              <a:rPr lang="en-US" sz="2800" dirty="0">
                <a:latin typeface="+mn-lt"/>
              </a:rPr>
              <a:t> - Rotation, translation, scaling, shearing  </a:t>
            </a:r>
          </a:p>
          <a:p>
            <a:pPr lvl="1"/>
            <a:r>
              <a:rPr lang="en-US" sz="2400" dirty="0">
                <a:latin typeface="+mn-lt"/>
              </a:rPr>
              <a:t>7 </a:t>
            </a:r>
            <a:r>
              <a:rPr lang="en-US" sz="2400" dirty="0" err="1">
                <a:latin typeface="+mn-lt"/>
              </a:rPr>
              <a:t>DoF</a:t>
            </a:r>
            <a:endParaRPr lang="en-US" sz="24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Projective</a:t>
            </a:r>
            <a:r>
              <a:rPr lang="en-US" sz="2800" dirty="0">
                <a:latin typeface="+mn-lt"/>
              </a:rPr>
              <a:t> – General transformation </a:t>
            </a:r>
          </a:p>
          <a:p>
            <a:pPr lvl="1"/>
            <a:r>
              <a:rPr lang="en-US" sz="2400" dirty="0">
                <a:latin typeface="+mn-lt"/>
              </a:rPr>
              <a:t>8 </a:t>
            </a:r>
            <a:r>
              <a:rPr lang="en-US" sz="2400" dirty="0" err="1">
                <a:latin typeface="+mn-lt"/>
              </a:rPr>
              <a:t>DoF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Solving for </a:t>
            </a:r>
            <a:r>
              <a:rPr lang="en-US" sz="4400" dirty="0" err="1">
                <a:latin typeface="+mn-lt"/>
              </a:rPr>
              <a:t>Homographies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83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Pure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translation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Affine transformation</a:t>
                </a:r>
                <a:r>
                  <a:rPr lang="en-US" sz="2800" dirty="0">
                    <a:latin typeface="+mn-lt"/>
                  </a:rPr>
                  <a:t> – rotation, translation, scale and shear</a:t>
                </a:r>
                <a:r>
                  <a:rPr lang="en-US" sz="2800" b="1" dirty="0">
                    <a:latin typeface="+mn-lt"/>
                  </a:rPr>
                  <a:t> </a:t>
                </a:r>
              </a:p>
              <a:p>
                <a:r>
                  <a:rPr lang="en-US" sz="2800" dirty="0">
                    <a:latin typeface="+mn-lt"/>
                  </a:rPr>
                  <a:t>Recall the planar generalized affine transformation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We can find a solution for these linear equations 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5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Translate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least squares problem 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 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 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 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Also a </a:t>
                </a:r>
                <a:r>
                  <a:rPr lang="en-US" sz="2800" b="1" dirty="0">
                    <a:latin typeface="+mn-lt"/>
                  </a:rPr>
                  <a:t>linear model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9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2800" b="1" dirty="0">
                  <a:latin typeface="+mn-lt"/>
                </a:endParaRPr>
              </a:p>
              <a:p>
                <a:r>
                  <a:rPr lang="en-US" sz="2800" dirty="0">
                    <a:latin typeface="+mn-lt"/>
                  </a:rPr>
                  <a:t>Starting with linear system of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Solution is </a:t>
                </a:r>
                <a:r>
                  <a:rPr lang="en-US" sz="2800" b="1" dirty="0">
                    <a:latin typeface="+mn-lt"/>
                  </a:rPr>
                  <a:t>nonlinear</a:t>
                </a:r>
                <a:r>
                  <a:rPr lang="en-US" sz="2800" dirty="0">
                    <a:latin typeface="+mn-lt"/>
                  </a:rPr>
                  <a:t> in Cartesian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21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latin typeface="+mn-lt"/>
                  </a:rPr>
                  <a:t>Projective transform or </a:t>
                </a:r>
                <a:r>
                  <a:rPr lang="en-US" sz="2800" b="1" dirty="0" err="1">
                    <a:latin typeface="+mn-lt"/>
                  </a:rPr>
                  <a:t>homography</a:t>
                </a:r>
                <a:r>
                  <a:rPr lang="en-US" sz="2800" b="1" dirty="0">
                    <a:latin typeface="+mn-lt"/>
                  </a:rPr>
                  <a:t> </a:t>
                </a:r>
                <a:r>
                  <a:rPr lang="en-US" sz="2800" dirty="0">
                    <a:latin typeface="+mn-lt"/>
                  </a:rPr>
                  <a:t> - general unrestricted transformation </a:t>
                </a:r>
                <a:endParaRPr lang="en-US" sz="1400" dirty="0"/>
              </a:p>
              <a:p>
                <a:r>
                  <a:rPr lang="en-US" sz="2800" dirty="0">
                    <a:latin typeface="+mn-lt"/>
                  </a:rPr>
                  <a:t>Start with solution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r>
                  <a:rPr lang="en-US" sz="2800" dirty="0">
                    <a:latin typeface="+mn-lt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+mn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latin typeface="+mn-lt"/>
                  </a:rPr>
                  <a:t>Rearrange terms to get linear form:  </a:t>
                </a:r>
                <a:endParaRPr lang="en-GB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′=0</m:t>
                      </m:r>
                    </m:oMath>
                  </m:oMathPara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" y="1186841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33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33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33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33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33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 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n-US" sz="2800" b="0" i="1" smtClean="0">
                                                                  <a:latin typeface="Cambria Math" panose="02040503050406030204" pitchFamily="18" charset="0"/>
                                                                  <a:cs typeface="Segoe UI" panose="020B0502040204020203" pitchFamily="34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0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𝑥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cs typeface="Segoe UI" panose="020B0502040204020203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  <a:cs typeface="Segoe UI" panose="020B0502040204020203" pitchFamily="34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cs typeface="Segoe UI" panose="020B0502040204020203" pitchFamily="34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800" i="1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  <m:t>𝑛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3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2800" b="0" i="1" smtClean="0">
                                                                      <a:latin typeface="Cambria Math" panose="02040503050406030204" pitchFamily="18" charset="0"/>
                                                                      <a:cs typeface="Segoe UI" panose="020B0502040204020203" pitchFamily="34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r>
                                                                      <m:rPr>
                                                                        <m:brk m:alnAt="7"/>
                                                                      </m:rPr>
                                                                      <a:rPr lang="en-US" sz="2800" b="0" i="1" smtClean="0">
                                                                        <a:latin typeface="Cambria Math" panose="02040503050406030204" pitchFamily="18" charset="0"/>
                                                                        <a:cs typeface="Segoe UI" panose="020B0502040204020203" pitchFamily="34" charset="0"/>
                                                                      </a:rPr>
                                                                      <m:t>1</m:t>
                                                                    </m:r>
                                                                  </m:e>
                                                                  <m:e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𝑥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  <m:sSub>
                                                                      <m:sSubPr>
                                                                        <m:ctrlP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sSubPr>
                                                                      <m:e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𝑦</m:t>
                                                                        </m:r>
                                                                        <m:r>
                                                                          <a:rPr lang="en-US" sz="2800" i="1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′</m:t>
                                                                        </m:r>
                                                                      </m:e>
                                                                      <m:sub>
                                                                        <m: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  <m:t>𝑛</m:t>
                                                                        </m:r>
                                                                      </m:sub>
                                                                    </m:sSub>
                                                                  </m:e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2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2800" b="0" i="1" smtClean="0">
                                                                            <a:latin typeface="Cambria Math" panose="02040503050406030204" pitchFamily="18" charset="0"/>
                                                                            <a:cs typeface="Segoe UI" panose="020B0502040204020203" pitchFamily="34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  <m:e>
                                                                          <m:sSub>
                                                                            <m:sSubPr>
                                                                              <m:ctrlP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</m:ctrlPr>
                                                                            </m:sSubPr>
                                                                            <m:e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−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𝑦</m:t>
                                                                              </m:r>
                                                                              <m:r>
                                                                                <a:rPr lang="en-US" sz="2800" i="1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′</m:t>
                                                                              </m:r>
                                                                            </m:e>
                                                                            <m:sub>
                                                                              <m:r>
                                                                                <a:rPr lang="en-US" sz="2800" b="0" i="1" smtClean="0">
                                                                                  <a:latin typeface="Cambria Math" panose="02040503050406030204" pitchFamily="18" charset="0"/>
                                                                                  <a:cs typeface="Segoe UI" panose="020B0502040204020203" pitchFamily="34" charset="0"/>
                                                                                </a:rPr>
                                                                                <m:t>𝑛</m:t>
                                                                              </m:r>
                                                                            </m:sub>
                                                                          </m:sSub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  <m:r>
                                                              <a:rPr lang="en-US" sz="28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cs typeface="Segoe UI" panose="020B0502040204020203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3300" dirty="0">
                    <a:latin typeface="+mn-lt"/>
                  </a:rPr>
                  <a:t>A </a:t>
                </a:r>
                <a:r>
                  <a:rPr lang="en-US" sz="3300" b="1" dirty="0">
                    <a:latin typeface="+mn-lt"/>
                  </a:rPr>
                  <a:t>homogenous set of equations</a:t>
                </a:r>
                <a:r>
                  <a:rPr lang="en-US" sz="3300" dirty="0">
                    <a:latin typeface="+mn-lt"/>
                  </a:rPr>
                  <a:t>!</a:t>
                </a:r>
              </a:p>
              <a:p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2587" b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 from coordinates,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in one image to another,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for </a:t>
                </a:r>
                <a:r>
                  <a:rPr lang="en-US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parameter vector</a:t>
                </a: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𝑨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</m:oMath>
                  </m:oMathPara>
                </a14:m>
                <a:endParaRPr lang="en-US" sz="2800" b="1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</a:rPr>
                  <a:t>A </a:t>
                </a:r>
                <a:r>
                  <a:rPr lang="en-US" sz="2800" b="1" dirty="0">
                    <a:latin typeface="+mn-lt"/>
                  </a:rPr>
                  <a:t>homogenous set of equations</a:t>
                </a:r>
                <a:r>
                  <a:rPr lang="en-US" sz="2800" dirty="0">
                    <a:latin typeface="+mn-lt"/>
                  </a:rPr>
                  <a:t>!</a:t>
                </a:r>
              </a:p>
              <a:p>
                <a:r>
                  <a:rPr lang="en-US" sz="2800" dirty="0">
                    <a:latin typeface="+mn-lt"/>
                  </a:rPr>
                  <a:t>Standard least squares solution will fail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the 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algorithm to solve</a:t>
                </a:r>
              </a:p>
              <a:p>
                <a:pPr lvl="1"/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71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Projective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Direct Linear Transform (DLT) algorithm </a:t>
                </a:r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each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matched key-points add 2 rows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b="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×9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matrix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Perform singular value decomposition (SVD) of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smallest non-zero singular value  </a:t>
                </a:r>
              </a:p>
              <a:p>
                <a:pPr marL="857115" lvl="1" indent="-457200"/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Singular vector associated with smallest singular value is the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Construct homograph,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from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Φ</m:t>
                    </m:r>
                  </m:oMath>
                </a14:m>
                <a:endParaRPr lang="en-US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See sections 4.1-4.5 in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Hartley and Zisserman </a:t>
                </a:r>
                <a:r>
                  <a:rPr lang="en-US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complete details </a:t>
                </a:r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0"/>
                <a:ext cx="11525250" cy="5424055"/>
              </a:xfrm>
              <a:prstGeom prst="rect">
                <a:avLst/>
              </a:prstGeom>
              <a:blipFill>
                <a:blip r:embed="rId4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87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Performed manually from 1920s into 1980s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 mosaic image of the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Hitomaro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Mars crater – Mariner 9, 1970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5C7D5-DBE2-4924-BCE0-4055CC02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2965026"/>
            <a:ext cx="6697227" cy="36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8686800" y="6194809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2161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Outliers and RANSAC</a:t>
            </a:r>
          </a:p>
        </p:txBody>
      </p:sp>
    </p:spTree>
    <p:extLst>
      <p:ext uri="{BB962C8B-B14F-4D97-AF65-F5344CB8AC3E}">
        <p14:creationId xmlns:p14="http://schemas.microsoft.com/office/powerpoint/2010/main" val="2906925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7" y="1"/>
            <a:ext cx="11828689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Solving for the transformation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[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 pairs found by using matched descriptors 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21" y="1143001"/>
                <a:ext cx="11525250" cy="610644"/>
              </a:xfrm>
              <a:prstGeom prst="rect">
                <a:avLst/>
              </a:prstGeom>
              <a:blipFill>
                <a:blip r:embed="rId3"/>
                <a:stretch>
                  <a:fillRect t="-1000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A2DEBE-0DBA-4273-84F9-7D8AE46A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98" y="1665965"/>
            <a:ext cx="8642959" cy="44316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BDDEE5-4F25-4044-A3C5-0CEA02DDBB50}"/>
              </a:ext>
            </a:extLst>
          </p:cNvPr>
          <p:cNvSpPr txBox="1">
            <a:spLocks/>
          </p:cNvSpPr>
          <p:nvPr/>
        </p:nvSpPr>
        <p:spPr>
          <a:xfrm>
            <a:off x="717758" y="6174289"/>
            <a:ext cx="11525250" cy="61064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Notice the obvious matching errors – These are </a:t>
            </a:r>
            <a:r>
              <a:rPr lang="en-US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FB984C-DA48-41D3-9F25-F1F8D78002EF}"/>
              </a:ext>
            </a:extLst>
          </p:cNvPr>
          <p:cNvSpPr/>
          <p:nvPr/>
        </p:nvSpPr>
        <p:spPr>
          <a:xfrm>
            <a:off x="2662129" y="2760958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849CE-F7C2-47F5-8ED7-F9CE26281C97}"/>
              </a:ext>
            </a:extLst>
          </p:cNvPr>
          <p:cNvSpPr/>
          <p:nvPr/>
        </p:nvSpPr>
        <p:spPr>
          <a:xfrm>
            <a:off x="9071280" y="5465416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35234E-B3A8-4595-BC5E-09913D6EA01C}"/>
              </a:ext>
            </a:extLst>
          </p:cNvPr>
          <p:cNvSpPr/>
          <p:nvPr/>
        </p:nvSpPr>
        <p:spPr>
          <a:xfrm>
            <a:off x="2778864" y="2207087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2FA4D-5276-446F-BFEF-18E0F9B63E0A}"/>
              </a:ext>
            </a:extLst>
          </p:cNvPr>
          <p:cNvSpPr/>
          <p:nvPr/>
        </p:nvSpPr>
        <p:spPr>
          <a:xfrm>
            <a:off x="5979264" y="369442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4B17F-29C7-40B6-A69D-80A4CCCF2F62}"/>
              </a:ext>
            </a:extLst>
          </p:cNvPr>
          <p:cNvSpPr/>
          <p:nvPr/>
        </p:nvSpPr>
        <p:spPr>
          <a:xfrm>
            <a:off x="1580368" y="3561361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DE8E9-02DE-47F9-A30A-FA23203399BF}"/>
              </a:ext>
            </a:extLst>
          </p:cNvPr>
          <p:cNvSpPr/>
          <p:nvPr/>
        </p:nvSpPr>
        <p:spPr>
          <a:xfrm>
            <a:off x="8039623" y="3076720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77B79-3275-41F4-80E4-263C05DFC2E2}"/>
              </a:ext>
            </a:extLst>
          </p:cNvPr>
          <p:cNvSpPr/>
          <p:nvPr/>
        </p:nvSpPr>
        <p:spPr>
          <a:xfrm>
            <a:off x="1519825" y="4877844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815A2E-377D-46F2-A70E-353671E16A70}"/>
              </a:ext>
            </a:extLst>
          </p:cNvPr>
          <p:cNvSpPr/>
          <p:nvPr/>
        </p:nvSpPr>
        <p:spPr>
          <a:xfrm>
            <a:off x="9381995" y="3641552"/>
            <a:ext cx="233471" cy="242839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35800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matching descriptors to find points fit transform parameters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Cannot use ordinary least squares because of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outliners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Outliers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undue influence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on the solution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Need way to control influence of outliers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M-estimators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limit influence of outliers – e.g.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Huber estimator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Resampling method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find only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inliers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for solution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  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RANSAC algorithm uses a resampling algorithm to find a fit with largest number of inliers    </a:t>
                </a:r>
                <a:endParaRPr lang="en-GB" sz="1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 = number of points sampled = degrees of freedom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= tolerance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 = number of independent samples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For range(s):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Select N pairs of matches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homography</a:t>
                </a: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Compute inliers: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𝜖</m:t>
                    </m:r>
                  </m:oMath>
                </a14:m>
                <a:endParaRPr lang="en-GB" sz="2800" dirty="0">
                  <a:latin typeface="Courier New" panose="02070309020205020404" pitchFamily="49" charset="0"/>
                  <a:ea typeface="Segoe UI" panose="020B0502040204020203" pitchFamily="34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	Save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and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Select solution with largest number of inliers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	Updated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 using all inliers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8" y="1142999"/>
                <a:ext cx="11628272" cy="5596003"/>
              </a:xfrm>
              <a:prstGeom prst="rect">
                <a:avLst/>
              </a:prstGeom>
              <a:blipFill>
                <a:blip r:embed="rId4"/>
                <a:stretch>
                  <a:fillRect l="-943" t="-871" r="-786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84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1"/>
            <a:ext cx="1167211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"/>
            <a:ext cx="11690903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8010395" y="2923784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45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1"/>
            <a:ext cx="11653324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7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41CE04-EF32-4367-B034-B836455C60CB}"/>
              </a:ext>
            </a:extLst>
          </p:cNvPr>
          <p:cNvCxnSpPr>
            <a:cxnSpLocks/>
          </p:cNvCxnSpPr>
          <p:nvPr/>
        </p:nvCxnSpPr>
        <p:spPr>
          <a:xfrm>
            <a:off x="7997866" y="2899776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55891B-2DF3-4DEF-B551-556FC5D4788C}"/>
              </a:ext>
            </a:extLst>
          </p:cNvPr>
          <p:cNvCxnSpPr>
            <a:cxnSpLocks/>
          </p:cNvCxnSpPr>
          <p:nvPr/>
        </p:nvCxnSpPr>
        <p:spPr>
          <a:xfrm>
            <a:off x="8010394" y="3299565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61FA66-9176-4EEE-96C7-7DED70EB6A61}"/>
              </a:ext>
            </a:extLst>
          </p:cNvPr>
          <p:cNvCxnSpPr>
            <a:cxnSpLocks/>
          </p:cNvCxnSpPr>
          <p:nvPr/>
        </p:nvCxnSpPr>
        <p:spPr>
          <a:xfrm>
            <a:off x="7997866" y="2504162"/>
            <a:ext cx="3801649" cy="126930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1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175092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 stitching has a long history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Before CV methods photo mosaics were manually assembled for decades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Example, assembling Mariner 9 Mars images in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F6C79-D718-4D41-BA49-745F20099539}"/>
              </a:ext>
            </a:extLst>
          </p:cNvPr>
          <p:cNvSpPr txBox="1"/>
          <p:nvPr/>
        </p:nvSpPr>
        <p:spPr>
          <a:xfrm>
            <a:off x="9666514" y="5215095"/>
            <a:ext cx="20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Credit, The Planetary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041B90-5871-46D7-B9A1-E5A98B74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6" y="2893925"/>
            <a:ext cx="8934694" cy="35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4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"/>
            <a:ext cx="1167837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73265-129C-4D14-845C-F0E87A4756C7}"/>
              </a:ext>
            </a:extLst>
          </p:cNvPr>
          <p:cNvCxnSpPr>
            <a:cxnSpLocks/>
          </p:cNvCxnSpPr>
          <p:nvPr/>
        </p:nvCxnSpPr>
        <p:spPr>
          <a:xfrm flipH="1">
            <a:off x="9917482" y="2317315"/>
            <a:ext cx="216074" cy="33444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3279AE-E6B3-4742-BF70-0689E3D38F4D}"/>
              </a:ext>
            </a:extLst>
          </p:cNvPr>
          <p:cNvCxnSpPr>
            <a:cxnSpLocks/>
          </p:cNvCxnSpPr>
          <p:nvPr/>
        </p:nvCxnSpPr>
        <p:spPr>
          <a:xfrm flipV="1">
            <a:off x="9460282" y="2289131"/>
            <a:ext cx="197023" cy="33726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1283471-D2FD-4010-8957-91A0DD09D00D}"/>
              </a:ext>
            </a:extLst>
          </p:cNvPr>
          <p:cNvCxnSpPr>
            <a:cxnSpLocks/>
          </p:cNvCxnSpPr>
          <p:nvPr/>
        </p:nvCxnSpPr>
        <p:spPr>
          <a:xfrm flipV="1">
            <a:off x="10391641" y="2404997"/>
            <a:ext cx="202245" cy="331000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7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58" y="1"/>
            <a:ext cx="1165958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8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84" y="1"/>
            <a:ext cx="11647061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73" y="1"/>
            <a:ext cx="11628272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9206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  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93D809-4634-410D-B7CB-399A7FD69841}"/>
              </a:ext>
            </a:extLst>
          </p:cNvPr>
          <p:cNvSpPr/>
          <p:nvPr/>
        </p:nvSpPr>
        <p:spPr>
          <a:xfrm>
            <a:off x="8611644" y="26690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47B652-55AE-447B-BA7E-6CC8D7596D58}"/>
              </a:ext>
            </a:extLst>
          </p:cNvPr>
          <p:cNvSpPr/>
          <p:nvPr/>
        </p:nvSpPr>
        <p:spPr>
          <a:xfrm>
            <a:off x="10049005" y="271292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16FCF-00CE-44C7-953F-87317A1E04C4}"/>
              </a:ext>
            </a:extLst>
          </p:cNvPr>
          <p:cNvSpPr/>
          <p:nvPr/>
        </p:nvSpPr>
        <p:spPr>
          <a:xfrm>
            <a:off x="8654963" y="30845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E39E3-ECCE-40C3-9294-BD12D9F97D7E}"/>
              </a:ext>
            </a:extLst>
          </p:cNvPr>
          <p:cNvSpPr/>
          <p:nvPr/>
        </p:nvSpPr>
        <p:spPr>
          <a:xfrm>
            <a:off x="9068844" y="3126288"/>
            <a:ext cx="131523" cy="112734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2C5B0-1455-435E-91A7-D3D69D70ADE1}"/>
              </a:ext>
            </a:extLst>
          </p:cNvPr>
          <p:cNvSpPr/>
          <p:nvPr/>
        </p:nvSpPr>
        <p:spPr>
          <a:xfrm>
            <a:off x="9221244" y="32786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EF01E-94A9-4809-8687-A4C16A06337E}"/>
              </a:ext>
            </a:extLst>
          </p:cNvPr>
          <p:cNvSpPr/>
          <p:nvPr/>
        </p:nvSpPr>
        <p:spPr>
          <a:xfrm>
            <a:off x="9288048" y="379643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09333-09E6-4E84-B7AC-21D54ABD0585}"/>
              </a:ext>
            </a:extLst>
          </p:cNvPr>
          <p:cNvSpPr/>
          <p:nvPr/>
        </p:nvSpPr>
        <p:spPr>
          <a:xfrm>
            <a:off x="9526044" y="3583488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2BD7F-1481-4C17-B339-74BE483D22BE}"/>
              </a:ext>
            </a:extLst>
          </p:cNvPr>
          <p:cNvSpPr/>
          <p:nvPr/>
        </p:nvSpPr>
        <p:spPr>
          <a:xfrm>
            <a:off x="9562057" y="40803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BF474-33CC-4855-B0CC-C3E840072975}"/>
              </a:ext>
            </a:extLst>
          </p:cNvPr>
          <p:cNvSpPr/>
          <p:nvPr/>
        </p:nvSpPr>
        <p:spPr>
          <a:xfrm>
            <a:off x="10911214" y="3850710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6598B1-7473-49C0-A738-0EAD97E700E6}"/>
              </a:ext>
            </a:extLst>
          </p:cNvPr>
          <p:cNvSpPr/>
          <p:nvPr/>
        </p:nvSpPr>
        <p:spPr>
          <a:xfrm>
            <a:off x="10115808" y="405843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BFE8-3EC2-4B50-AE84-9714A313E0E5}"/>
              </a:ext>
            </a:extLst>
          </p:cNvPr>
          <p:cNvSpPr/>
          <p:nvPr/>
        </p:nvSpPr>
        <p:spPr>
          <a:xfrm>
            <a:off x="10378858" y="436636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4445A1-695C-4FED-8F59-DBC2018CFFD0}"/>
              </a:ext>
            </a:extLst>
          </p:cNvPr>
          <p:cNvSpPr/>
          <p:nvPr/>
        </p:nvSpPr>
        <p:spPr>
          <a:xfrm>
            <a:off x="9076150" y="484548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0B72E2-4D05-44D9-8267-41780CB7E76D}"/>
              </a:ext>
            </a:extLst>
          </p:cNvPr>
          <p:cNvSpPr/>
          <p:nvPr/>
        </p:nvSpPr>
        <p:spPr>
          <a:xfrm>
            <a:off x="10528125" y="368160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1C04C-A6CC-4FBA-B83A-C954A930A09C}"/>
              </a:ext>
            </a:extLst>
          </p:cNvPr>
          <p:cNvSpPr/>
          <p:nvPr/>
        </p:nvSpPr>
        <p:spPr>
          <a:xfrm>
            <a:off x="10510381" y="4763022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7CCE8-2E76-444A-A8FA-A7E6E03746A9}"/>
              </a:ext>
            </a:extLst>
          </p:cNvPr>
          <p:cNvSpPr/>
          <p:nvPr/>
        </p:nvSpPr>
        <p:spPr>
          <a:xfrm>
            <a:off x="9917482" y="494047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30AE4F-5B6C-4FB0-933A-F102DCCC370F}"/>
              </a:ext>
            </a:extLst>
          </p:cNvPr>
          <p:cNvSpPr/>
          <p:nvPr/>
        </p:nvSpPr>
        <p:spPr>
          <a:xfrm>
            <a:off x="10941483" y="4813126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482521-63BC-4F66-81C8-8B87EF0A4E76}"/>
              </a:ext>
            </a:extLst>
          </p:cNvPr>
          <p:cNvSpPr/>
          <p:nvPr/>
        </p:nvSpPr>
        <p:spPr>
          <a:xfrm>
            <a:off x="11420605" y="4938387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763692-93A4-42A1-AFB0-47CFFBD5DAC1}"/>
              </a:ext>
            </a:extLst>
          </p:cNvPr>
          <p:cNvSpPr/>
          <p:nvPr/>
        </p:nvSpPr>
        <p:spPr>
          <a:xfrm>
            <a:off x="10659648" y="52995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1015C-B1CE-4488-9327-3D16AE0F42F3}"/>
              </a:ext>
            </a:extLst>
          </p:cNvPr>
          <p:cNvSpPr/>
          <p:nvPr/>
        </p:nvSpPr>
        <p:spPr>
          <a:xfrm>
            <a:off x="11354844" y="5412288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EFF338-9523-48CA-83E0-BEF28D0BB7AF}"/>
              </a:ext>
            </a:extLst>
          </p:cNvPr>
          <p:cNvSpPr/>
          <p:nvPr/>
        </p:nvSpPr>
        <p:spPr>
          <a:xfrm>
            <a:off x="9657567" y="4568869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14FE5F-7520-44BD-AF90-5694AD0F18D2}"/>
              </a:ext>
            </a:extLst>
          </p:cNvPr>
          <p:cNvSpPr/>
          <p:nvPr/>
        </p:nvSpPr>
        <p:spPr>
          <a:xfrm>
            <a:off x="9040659" y="2923784"/>
            <a:ext cx="131523" cy="11273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42DB7-2FCA-4D8D-B7C2-1D6B06A9236C}"/>
              </a:ext>
            </a:extLst>
          </p:cNvPr>
          <p:cNvSpPr/>
          <p:nvPr/>
        </p:nvSpPr>
        <p:spPr>
          <a:xfrm>
            <a:off x="11154427" y="4303736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993444-D1D1-43EA-8C99-7AB625CC35E1}"/>
              </a:ext>
            </a:extLst>
          </p:cNvPr>
          <p:cNvSpPr/>
          <p:nvPr/>
        </p:nvSpPr>
        <p:spPr>
          <a:xfrm>
            <a:off x="9287005" y="3111674"/>
            <a:ext cx="131523" cy="1127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FEBA7-C74C-4AE9-B595-E094031EB69A}"/>
              </a:ext>
            </a:extLst>
          </p:cNvPr>
          <p:cNvSpPr/>
          <p:nvPr/>
        </p:nvSpPr>
        <p:spPr>
          <a:xfrm>
            <a:off x="8321459" y="4232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EE8C30-D784-475F-A9DA-66CC633AAF8A}"/>
              </a:ext>
            </a:extLst>
          </p:cNvPr>
          <p:cNvSpPr/>
          <p:nvPr/>
        </p:nvSpPr>
        <p:spPr>
          <a:xfrm>
            <a:off x="8909136" y="3470754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F943D5-6C78-4F22-8611-EC4E68F7146F}"/>
              </a:ext>
            </a:extLst>
          </p:cNvPr>
          <p:cNvSpPr/>
          <p:nvPr/>
        </p:nvSpPr>
        <p:spPr>
          <a:xfrm>
            <a:off x="10659648" y="3025035"/>
            <a:ext cx="131523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9CB2E4CD-AC47-4DF7-B9DE-9507A45BE808}"/>
              </a:ext>
            </a:extLst>
          </p:cNvPr>
          <p:cNvSpPr txBox="1">
            <a:spLocks/>
          </p:cNvSpPr>
          <p:nvPr/>
        </p:nvSpPr>
        <p:spPr>
          <a:xfrm>
            <a:off x="465150" y="1921180"/>
            <a:ext cx="7088043" cy="45234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 = 3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Let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DoF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= 2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Select 2 points at random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Fit 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Identify inliers = 11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CBC188-4941-4CF2-A775-1F717401887B}"/>
              </a:ext>
            </a:extLst>
          </p:cNvPr>
          <p:cNvCxnSpPr>
            <a:cxnSpLocks/>
          </p:cNvCxnSpPr>
          <p:nvPr/>
        </p:nvCxnSpPr>
        <p:spPr>
          <a:xfrm>
            <a:off x="8452982" y="2286000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B0F48A-51A7-4C63-9422-A754D86C3AD5}"/>
              </a:ext>
            </a:extLst>
          </p:cNvPr>
          <p:cNvCxnSpPr>
            <a:cxnSpLocks/>
          </p:cNvCxnSpPr>
          <p:nvPr/>
        </p:nvCxnSpPr>
        <p:spPr>
          <a:xfrm>
            <a:off x="8152156" y="2565749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6A7544-7ACA-4D4C-B34C-E00543E4AB0E}"/>
              </a:ext>
            </a:extLst>
          </p:cNvPr>
          <p:cNvCxnSpPr>
            <a:cxnSpLocks/>
          </p:cNvCxnSpPr>
          <p:nvPr/>
        </p:nvCxnSpPr>
        <p:spPr>
          <a:xfrm>
            <a:off x="8786486" y="1943622"/>
            <a:ext cx="3273868" cy="347597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4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39750" y="1111250"/>
            <a:ext cx="11525250" cy="126365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SAmpling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Concensus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RANSAC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algorithm example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based only on inliers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68EE-FF0C-4DC6-B018-8B9C6968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9" y="2314575"/>
            <a:ext cx="9004581" cy="45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1"/>
            <a:ext cx="1164079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Concensus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Want a low probability of outliers,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for s sample sets and proportion of outliers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Estimate number of samples required,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⁡(1−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83268"/>
              </a:xfrm>
              <a:prstGeom prst="rect">
                <a:avLst/>
              </a:prstGeom>
              <a:blipFill>
                <a:blip r:embed="rId4"/>
                <a:stretch>
                  <a:fillRect l="-1058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3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RANdom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Consensus (</a:t>
                </a:r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RANSAC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) algorithm example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do we select the required number of independent sample sets, </a:t>
                </a:r>
                <a:r>
                  <a:rPr lang="en-GB" sz="2800" dirty="0" err="1">
                    <a:latin typeface="Courier New" panose="02070309020205020404" pitchFamily="49" charset="0"/>
                    <a:ea typeface="Segoe UI" panose="020B0502040204020203" pitchFamily="34" charset="0"/>
                    <a:cs typeface="Courier New" panose="02070309020205020404" pitchFamily="49" charset="0"/>
                  </a:rPr>
                  <a:t>n_iterations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?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=0.95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build a table of required samples, </a:t>
                </a:r>
                <a:r>
                  <a:rPr lang="en-GB" sz="2800" i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</a:p>
              <a:p>
                <a:pPr marL="0" indent="0">
                  <a:buNone/>
                </a:pPr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2286000"/>
              </a:xfrm>
              <a:prstGeom prst="rect">
                <a:avLst/>
              </a:prstGeom>
              <a:blipFill>
                <a:blip r:embed="rId4"/>
                <a:stretch>
                  <a:fillRect l="-1058" t="-2667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85405D-5865-48C2-8BA6-B8AF2D9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970" y="3349339"/>
            <a:ext cx="6354193" cy="33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RANSAC algorithm uses only a limited number of inliers to fit a transform model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number of observations increases variance of the estimated parameters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How can we improve this result?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the current set of inliers as exemplars to find other matches with similar slope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least squares or DLT fit with larger number of observations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8.1.3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1"/>
            <a:ext cx="11615746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Solving for the transformation parameters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7384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Improving the least squares fit. 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Planar projections introduce distortion in object locations near camera center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Least squares fit for planar projects is not guaranteed to be globally optimal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cylindrical coordinates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Less distortion if camera centers collocated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More likely to find globally optimal solution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8.2.3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42405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What are the steps for stitching images?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Take a sequence of images from different camera poses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E.g. rotate the camera about its optical center</a:t>
            </a:r>
          </a:p>
          <a:p>
            <a:pPr marL="914400" lvl="2" indent="-514350">
              <a:buClr>
                <a:srgbClr val="000000"/>
              </a:buClr>
              <a:tabLst>
                <a:tab pos="744538" algn="l"/>
              </a:tabLst>
            </a:pPr>
            <a:r>
              <a:rPr lang="en-US" dirty="0">
                <a:latin typeface="+mn-lt"/>
              </a:rPr>
              <a:t>Or, moving camera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Find matching key-points on images 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Compute transformation between images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Warp one image onto the image plane of the other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Blend images together in mosaic</a:t>
            </a:r>
          </a:p>
          <a:p>
            <a:pPr marL="514350" lvl="1" indent="-514350">
              <a:buClr>
                <a:srgbClr val="000000"/>
              </a:buClr>
              <a:buFont typeface="+mj-lt"/>
              <a:buAutoNum type="arabicPeriod"/>
              <a:tabLst>
                <a:tab pos="744538" algn="l"/>
              </a:tabLst>
            </a:pPr>
            <a:r>
              <a:rPr lang="en-US" dirty="0">
                <a:latin typeface="+mn-lt"/>
              </a:rPr>
              <a:t>If more images, repeat steps 2-5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Warping</a:t>
            </a:r>
          </a:p>
        </p:txBody>
      </p:sp>
    </p:spTree>
    <p:extLst>
      <p:ext uri="{BB962C8B-B14F-4D97-AF65-F5344CB8AC3E}">
        <p14:creationId xmlns:p14="http://schemas.microsoft.com/office/powerpoint/2010/main" val="2086458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Source or </a:t>
                </a:r>
                <a:r>
                  <a:rPr lang="en-GB" sz="24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reference image</a:t>
                </a:r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Transformed image,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transforms image plane of second image to image plane of reference image 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Scikit Image follows this convention and uses inverse transform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forward mapping of pixels between coordinate systems,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use inverse mapping of pixels between coordinate systems</a:t>
                </a:r>
                <a:r>
                  <a:rPr lang="en-GB" sz="2800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Which direction should you map?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Depends on which image is the source and which is reference – Be careful!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Usually apply the inverse transform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5533373"/>
              </a:xfrm>
              <a:prstGeom prst="rect">
                <a:avLst/>
              </a:prstGeom>
              <a:blipFill>
                <a:blip r:embed="rId3"/>
                <a:stretch>
                  <a:fillRect l="-1058" t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–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80FDDA-C507-4FBF-94C4-5A74AE66D72B}"/>
              </a:ext>
            </a:extLst>
          </p:cNvPr>
          <p:cNvCxnSpPr/>
          <p:nvPr/>
        </p:nvCxnSpPr>
        <p:spPr>
          <a:xfrm>
            <a:off x="1388040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61469-13A9-4833-9E0F-CCD93CAB2827}"/>
              </a:ext>
            </a:extLst>
          </p:cNvPr>
          <p:cNvCxnSpPr/>
          <p:nvPr/>
        </p:nvCxnSpPr>
        <p:spPr>
          <a:xfrm>
            <a:off x="2018516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336B5-6E34-4679-AC27-E3F02E688ECB}"/>
              </a:ext>
            </a:extLst>
          </p:cNvPr>
          <p:cNvCxnSpPr/>
          <p:nvPr/>
        </p:nvCxnSpPr>
        <p:spPr>
          <a:xfrm>
            <a:off x="2648992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A2DDA8-86E5-4B89-84D6-0D881A303E1B}"/>
              </a:ext>
            </a:extLst>
          </p:cNvPr>
          <p:cNvCxnSpPr>
            <a:cxnSpLocks/>
          </p:cNvCxnSpPr>
          <p:nvPr/>
        </p:nvCxnSpPr>
        <p:spPr>
          <a:xfrm>
            <a:off x="1024786" y="3073694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19D33-8221-4494-AD95-6CB40C323158}"/>
              </a:ext>
            </a:extLst>
          </p:cNvPr>
          <p:cNvCxnSpPr/>
          <p:nvPr/>
        </p:nvCxnSpPr>
        <p:spPr>
          <a:xfrm>
            <a:off x="3317048" y="2876409"/>
            <a:ext cx="0" cy="2329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1F8DD-194D-4C51-83E1-048535AA16D0}"/>
              </a:ext>
            </a:extLst>
          </p:cNvPr>
          <p:cNvCxnSpPr>
            <a:cxnSpLocks/>
          </p:cNvCxnSpPr>
          <p:nvPr/>
        </p:nvCxnSpPr>
        <p:spPr>
          <a:xfrm>
            <a:off x="1024786" y="3779326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24C3F-EFEE-452B-8345-159AA6573E94}"/>
              </a:ext>
            </a:extLst>
          </p:cNvPr>
          <p:cNvCxnSpPr>
            <a:cxnSpLocks/>
          </p:cNvCxnSpPr>
          <p:nvPr/>
        </p:nvCxnSpPr>
        <p:spPr>
          <a:xfrm>
            <a:off x="1024786" y="448495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68BD1-1EF8-482C-A8A2-79557987AE63}"/>
              </a:ext>
            </a:extLst>
          </p:cNvPr>
          <p:cNvCxnSpPr>
            <a:cxnSpLocks/>
          </p:cNvCxnSpPr>
          <p:nvPr/>
        </p:nvCxnSpPr>
        <p:spPr>
          <a:xfrm>
            <a:off x="1024786" y="5031928"/>
            <a:ext cx="26367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968B1D-5878-497A-8C11-9A3AD3C1CD11}"/>
              </a:ext>
            </a:extLst>
          </p:cNvPr>
          <p:cNvSpPr txBox="1"/>
          <p:nvPr/>
        </p:nvSpPr>
        <p:spPr>
          <a:xfrm>
            <a:off x="782851" y="5253336"/>
            <a:ext cx="312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Source Image Pixel Grid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718D7978-AAE1-4627-8F6F-B96702F3A8FA}"/>
              </a:ext>
            </a:extLst>
          </p:cNvPr>
          <p:cNvSpPr/>
          <p:nvPr/>
        </p:nvSpPr>
        <p:spPr>
          <a:xfrm rot="486036">
            <a:off x="2294171" y="3925827"/>
            <a:ext cx="5931216" cy="631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/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2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Homography,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6B35E9-EEEA-4BC3-A14D-83E28F49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610" y="3239632"/>
                <a:ext cx="2320831" cy="461665"/>
              </a:xfrm>
              <a:prstGeom prst="rect">
                <a:avLst/>
              </a:prstGeom>
              <a:blipFill>
                <a:blip r:embed="rId4"/>
                <a:stretch>
                  <a:fillRect l="-39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0" grpId="0"/>
      <p:bldP spid="4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to warp one image to coordinate system to another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When warping an image there is no guarantee that source pixels land within target grid boundaries  - no constraint  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2999"/>
                <a:ext cx="11525250" cy="1559089"/>
              </a:xfrm>
              <a:prstGeom prst="rect">
                <a:avLst/>
              </a:prstGeom>
              <a:blipFill>
                <a:blip r:embed="rId3"/>
                <a:stretch>
                  <a:fillRect l="-1058" t="-3516" b="-10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478821" y="2733602"/>
            <a:ext cx="5572197" cy="36154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Values of warped pixel fall into several target pixels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Warped pixel values influence several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interpolate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Or apply other Composting methods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See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Szeliski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Section 8.4 for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Warping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21081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When warping an image there is no guarantee that source pixels land within target grid boundaries  - no constraint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Interpolate fill pixel values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Scikit Image supports several of possible methods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167604-E6AE-44D6-B192-9B360CC573A8}"/>
              </a:ext>
            </a:extLst>
          </p:cNvPr>
          <p:cNvCxnSpPr/>
          <p:nvPr/>
        </p:nvCxnSpPr>
        <p:spPr>
          <a:xfrm>
            <a:off x="6861740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A74976-BA85-48B8-8350-D1ACF8CD7884}"/>
              </a:ext>
            </a:extLst>
          </p:cNvPr>
          <p:cNvCxnSpPr/>
          <p:nvPr/>
        </p:nvCxnSpPr>
        <p:spPr>
          <a:xfrm>
            <a:off x="7492216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06BC0C-A3AC-4E76-B223-96994A65D6A3}"/>
              </a:ext>
            </a:extLst>
          </p:cNvPr>
          <p:cNvCxnSpPr/>
          <p:nvPr/>
        </p:nvCxnSpPr>
        <p:spPr>
          <a:xfrm>
            <a:off x="8122692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DC2DFF-0717-444A-B21E-9F783A8DD2C7}"/>
              </a:ext>
            </a:extLst>
          </p:cNvPr>
          <p:cNvCxnSpPr>
            <a:cxnSpLocks/>
          </p:cNvCxnSpPr>
          <p:nvPr/>
        </p:nvCxnSpPr>
        <p:spPr>
          <a:xfrm>
            <a:off x="6498486" y="3517322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9B6D1-275C-4A58-9EA5-6B978C1FC269}"/>
              </a:ext>
            </a:extLst>
          </p:cNvPr>
          <p:cNvCxnSpPr/>
          <p:nvPr/>
        </p:nvCxnSpPr>
        <p:spPr>
          <a:xfrm>
            <a:off x="8790748" y="3320037"/>
            <a:ext cx="0" cy="232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7E44AC-9F69-4B6E-BCC1-78D67A9DBA3A}"/>
              </a:ext>
            </a:extLst>
          </p:cNvPr>
          <p:cNvCxnSpPr>
            <a:cxnSpLocks/>
          </p:cNvCxnSpPr>
          <p:nvPr/>
        </p:nvCxnSpPr>
        <p:spPr>
          <a:xfrm>
            <a:off x="6498486" y="4222954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5BD05E-05F5-47F9-AA06-6A9755FC621D}"/>
              </a:ext>
            </a:extLst>
          </p:cNvPr>
          <p:cNvCxnSpPr>
            <a:cxnSpLocks/>
          </p:cNvCxnSpPr>
          <p:nvPr/>
        </p:nvCxnSpPr>
        <p:spPr>
          <a:xfrm>
            <a:off x="6498486" y="492858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850CCB-CDB3-4054-A787-00EB620A0E5C}"/>
              </a:ext>
            </a:extLst>
          </p:cNvPr>
          <p:cNvCxnSpPr>
            <a:cxnSpLocks/>
          </p:cNvCxnSpPr>
          <p:nvPr/>
        </p:nvCxnSpPr>
        <p:spPr>
          <a:xfrm>
            <a:off x="6498486" y="5475556"/>
            <a:ext cx="26367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93D47D-8014-4685-B795-1079C924D7BC}"/>
              </a:ext>
            </a:extLst>
          </p:cNvPr>
          <p:cNvSpPr txBox="1"/>
          <p:nvPr/>
        </p:nvSpPr>
        <p:spPr>
          <a:xfrm>
            <a:off x="9304550" y="3826214"/>
            <a:ext cx="18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Image</a:t>
            </a:r>
          </a:p>
          <a:p>
            <a:r>
              <a:rPr lang="en-US" sz="2400" dirty="0"/>
              <a:t>Pixel Grid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BA78B-2811-4616-9432-140B015D6AE1}"/>
              </a:ext>
            </a:extLst>
          </p:cNvPr>
          <p:cNvCxnSpPr/>
          <p:nvPr/>
        </p:nvCxnSpPr>
        <p:spPr>
          <a:xfrm>
            <a:off x="7031076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E33F81-7D81-42AC-BD23-DC261043EB23}"/>
              </a:ext>
            </a:extLst>
          </p:cNvPr>
          <p:cNvCxnSpPr/>
          <p:nvPr/>
        </p:nvCxnSpPr>
        <p:spPr>
          <a:xfrm>
            <a:off x="7661552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9032C-0138-435D-947D-B6A30DD03D77}"/>
              </a:ext>
            </a:extLst>
          </p:cNvPr>
          <p:cNvCxnSpPr/>
          <p:nvPr/>
        </p:nvCxnSpPr>
        <p:spPr>
          <a:xfrm>
            <a:off x="8292028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271D24-46D6-4E18-BC4B-E975C8B0EF56}"/>
              </a:ext>
            </a:extLst>
          </p:cNvPr>
          <p:cNvCxnSpPr>
            <a:cxnSpLocks/>
          </p:cNvCxnSpPr>
          <p:nvPr/>
        </p:nvCxnSpPr>
        <p:spPr>
          <a:xfrm>
            <a:off x="6667822" y="3835694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DA325C-DFCE-4F0C-A3D3-9CEE176743A6}"/>
              </a:ext>
            </a:extLst>
          </p:cNvPr>
          <p:cNvCxnSpPr/>
          <p:nvPr/>
        </p:nvCxnSpPr>
        <p:spPr>
          <a:xfrm>
            <a:off x="8960084" y="3638409"/>
            <a:ext cx="0" cy="23298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DE443F-7345-42E9-B212-DFA073AFF410}"/>
              </a:ext>
            </a:extLst>
          </p:cNvPr>
          <p:cNvCxnSpPr>
            <a:cxnSpLocks/>
          </p:cNvCxnSpPr>
          <p:nvPr/>
        </p:nvCxnSpPr>
        <p:spPr>
          <a:xfrm>
            <a:off x="6667822" y="4541326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E60745-47A9-47B4-9B89-E456FCE4E484}"/>
              </a:ext>
            </a:extLst>
          </p:cNvPr>
          <p:cNvCxnSpPr>
            <a:cxnSpLocks/>
          </p:cNvCxnSpPr>
          <p:nvPr/>
        </p:nvCxnSpPr>
        <p:spPr>
          <a:xfrm>
            <a:off x="6667822" y="524695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141753-FA7D-4C12-AC20-A70C59AD4F98}"/>
              </a:ext>
            </a:extLst>
          </p:cNvPr>
          <p:cNvCxnSpPr>
            <a:cxnSpLocks/>
          </p:cNvCxnSpPr>
          <p:nvPr/>
        </p:nvCxnSpPr>
        <p:spPr>
          <a:xfrm>
            <a:off x="6667822" y="5793928"/>
            <a:ext cx="26367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309B7C-926F-42E3-912A-2767B9368B7B}"/>
              </a:ext>
            </a:extLst>
          </p:cNvPr>
          <p:cNvSpPr txBox="1"/>
          <p:nvPr/>
        </p:nvSpPr>
        <p:spPr>
          <a:xfrm>
            <a:off x="6426741" y="6010902"/>
            <a:ext cx="333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Warped Image Pixel Grid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234D4780-42FB-4CC2-ACC2-9E1ED6B90072}"/>
              </a:ext>
            </a:extLst>
          </p:cNvPr>
          <p:cNvSpPr txBox="1">
            <a:spLocks/>
          </p:cNvSpPr>
          <p:nvPr/>
        </p:nvSpPr>
        <p:spPr>
          <a:xfrm>
            <a:off x="347785" y="3174879"/>
            <a:ext cx="5572197" cy="3615448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Nearest-neighbor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Bi-linear (default)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Bi-quadratic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Bi-cubic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Bi-quartic</a:t>
            </a:r>
          </a:p>
          <a:p>
            <a:pPr marL="914246" lvl="1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Bi-quintic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6FB36-63C8-4296-8BA9-1BD0923B679B}"/>
              </a:ext>
            </a:extLst>
          </p:cNvPr>
          <p:cNvSpPr/>
          <p:nvPr/>
        </p:nvSpPr>
        <p:spPr>
          <a:xfrm>
            <a:off x="7661552" y="4541326"/>
            <a:ext cx="630475" cy="7056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401D9-ABDF-48C5-AED4-44BC83A34CAA}"/>
              </a:ext>
            </a:extLst>
          </p:cNvPr>
          <p:cNvSpPr/>
          <p:nvPr/>
        </p:nvSpPr>
        <p:spPr>
          <a:xfrm>
            <a:off x="7492216" y="4222954"/>
            <a:ext cx="1292727" cy="1252599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CA3-0A9C-90D5-61AA-DE7FCF79F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Image Blending</a:t>
            </a:r>
          </a:p>
        </p:txBody>
      </p:sp>
    </p:spTree>
    <p:extLst>
      <p:ext uri="{BB962C8B-B14F-4D97-AF65-F5344CB8AC3E}">
        <p14:creationId xmlns:p14="http://schemas.microsoft.com/office/powerpoint/2010/main" val="506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5632946" y="4887447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4583468" y="6394597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B0DC2EA-51B0-41BB-A16C-9AB69146A2EA}"/>
              </a:ext>
            </a:extLst>
          </p:cNvPr>
          <p:cNvSpPr txBox="1">
            <a:spLocks/>
          </p:cNvSpPr>
          <p:nvPr/>
        </p:nvSpPr>
        <p:spPr>
          <a:xfrm>
            <a:off x="317499" y="1142999"/>
            <a:ext cx="11068051" cy="698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FB57C-8162-4FEB-9AD3-C7C9C3FA9969}"/>
              </a:ext>
            </a:extLst>
          </p:cNvPr>
          <p:cNvSpPr txBox="1"/>
          <p:nvPr/>
        </p:nvSpPr>
        <p:spPr>
          <a:xfrm>
            <a:off x="527050" y="1244600"/>
            <a:ext cx="1137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make the transitions in the mosaic less noticeable?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06368C-8B0F-4E8F-A040-7659E5BC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8" y="1943676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56043"/>
            <a:ext cx="11525250" cy="5506497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one image into another over the region of overlap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Resulting pixel values are weighted sum of overlapping image pixel values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different scales with pyramid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Blend R,G,B channels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Different blending function, linear, Gaussian, etc.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Adjust illumination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Equalize illumination between images in mosaic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Can still be problems, e.g. shadows</a:t>
            </a:r>
          </a:p>
        </p:txBody>
      </p:sp>
    </p:spTree>
    <p:extLst>
      <p:ext uri="{BB962C8B-B14F-4D97-AF65-F5344CB8AC3E}">
        <p14:creationId xmlns:p14="http://schemas.microsoft.com/office/powerpoint/2010/main" val="1627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1903845" cy="86250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Image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Blending</a:t>
            </a:r>
            <a:endParaRPr lang="en-US" dirty="0">
              <a:latin typeface="Segoe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46281DE-C06E-4372-A09A-22D40357E9F5}"/>
              </a:ext>
            </a:extLst>
          </p:cNvPr>
          <p:cNvSpPr/>
          <p:nvPr/>
        </p:nvSpPr>
        <p:spPr>
          <a:xfrm rot="5400000">
            <a:off x="8852396" y="4863783"/>
            <a:ext cx="280495" cy="273380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BEC37-98CE-4162-AFC6-FD9B479D8A96}"/>
              </a:ext>
            </a:extLst>
          </p:cNvPr>
          <p:cNvSpPr txBox="1"/>
          <p:nvPr/>
        </p:nvSpPr>
        <p:spPr>
          <a:xfrm>
            <a:off x="7802918" y="6370933"/>
            <a:ext cx="237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overlap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146558-4708-4DB3-B19F-9389CB085E1A}"/>
              </a:ext>
            </a:extLst>
          </p:cNvPr>
          <p:cNvCxnSpPr>
            <a:cxnSpLocks/>
          </p:cNvCxnSpPr>
          <p:nvPr/>
        </p:nvCxnSpPr>
        <p:spPr>
          <a:xfrm>
            <a:off x="7734300" y="1225550"/>
            <a:ext cx="25273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209C-17F5-4430-9929-3986E5F8280C}"/>
              </a:ext>
            </a:extLst>
          </p:cNvPr>
          <p:cNvCxnSpPr>
            <a:cxnSpLocks/>
          </p:cNvCxnSpPr>
          <p:nvPr/>
        </p:nvCxnSpPr>
        <p:spPr>
          <a:xfrm>
            <a:off x="7734300" y="95250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45B61-F4D2-479C-85F0-54EC8DA8B4A5}"/>
              </a:ext>
            </a:extLst>
          </p:cNvPr>
          <p:cNvCxnSpPr>
            <a:cxnSpLocks/>
          </p:cNvCxnSpPr>
          <p:nvPr/>
        </p:nvCxnSpPr>
        <p:spPr>
          <a:xfrm>
            <a:off x="10261600" y="933450"/>
            <a:ext cx="0" cy="8324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7314B-E562-4315-AD11-690796CA7F76}"/>
              </a:ext>
            </a:extLst>
          </p:cNvPr>
          <p:cNvCxnSpPr>
            <a:cxnSpLocks/>
          </p:cNvCxnSpPr>
          <p:nvPr/>
        </p:nvCxnSpPr>
        <p:spPr>
          <a:xfrm flipV="1">
            <a:off x="7734299" y="1295400"/>
            <a:ext cx="2527301" cy="347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56DE64E1-DD70-486A-B744-0DE09323BC39}"/>
              </a:ext>
            </a:extLst>
          </p:cNvPr>
          <p:cNvSpPr txBox="1">
            <a:spLocks/>
          </p:cNvSpPr>
          <p:nvPr/>
        </p:nvSpPr>
        <p:spPr>
          <a:xfrm>
            <a:off x="347785" y="1384300"/>
            <a:ext cx="5572197" cy="498663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Use interpolation to find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of interpolation weights must add to 1.0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Linearly weight pixel values over range of overlap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Sum weighted pixel values to form blended </a:t>
            </a:r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E50F-2898-479D-9155-BAA985AF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3" y="1874954"/>
            <a:ext cx="5466149" cy="41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How can we find the transform between images?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Extract interest points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Find matching descriptors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Solve equations to find </a:t>
                </a:r>
                <a:r>
                  <a:rPr lang="en-GB" sz="2800" dirty="0" err="1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homography</a:t>
                </a: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</m:oMath>
                </a14:m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424055"/>
              </a:xfrm>
              <a:prstGeom prst="rect">
                <a:avLst/>
              </a:prstGeom>
              <a:blipFill>
                <a:blip r:embed="rId3"/>
                <a:stretch>
                  <a:fillRect l="-1111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Gaussian Laplacian pyramids of images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Pyramid for each color channel</a:t>
            </a:r>
          </a:p>
          <a:p>
            <a:r>
              <a:rPr lang="en-US" sz="2800" dirty="0">
                <a:latin typeface="+mj-lt"/>
              </a:rPr>
              <a:t>Compute blending weights for each scale </a:t>
            </a:r>
          </a:p>
          <a:p>
            <a:r>
              <a:rPr lang="en-US" sz="2800" dirty="0">
                <a:latin typeface="+mj-lt"/>
              </a:rPr>
              <a:t>Blend Laplacians using weights</a:t>
            </a:r>
          </a:p>
          <a:p>
            <a:r>
              <a:rPr lang="en-US" sz="2800" dirty="0">
                <a:latin typeface="+mj-lt"/>
              </a:rPr>
              <a:t>Construct mosaic using weighted scales from pyramids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Example of image stitching with blending using Scikit Image in GitHub</a:t>
            </a:r>
            <a:endParaRPr lang="en-US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2999"/>
            <a:ext cx="11525250" cy="57150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</a:rPr>
              <a:t>Image blending with scale pyramid is used in computer graphics</a:t>
            </a:r>
            <a:endParaRPr lang="en-US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3691AAF-2669-4192-845B-1BA6CABD0D42}"/>
              </a:ext>
            </a:extLst>
          </p:cNvPr>
          <p:cNvSpPr txBox="1">
            <a:spLocks/>
          </p:cNvSpPr>
          <p:nvPr/>
        </p:nvSpPr>
        <p:spPr>
          <a:xfrm>
            <a:off x="465150" y="6121399"/>
            <a:ext cx="11525250" cy="5715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8" indent="0">
              <a:spcBef>
                <a:spcPts val="275"/>
              </a:spcBef>
              <a:buClr>
                <a:srgbClr val="000000"/>
              </a:buClr>
              <a:buSzPct val="100000"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</a:t>
            </a:r>
            <a:r>
              <a:rPr lang="en-US" sz="2800" u="sng" dirty="0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A multiresolution spline with applications to image mosaics</a:t>
            </a:r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ACM Transactions on Graphics, 42(4), October 1983, 217-236.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12BB624-201B-4053-B744-58FB06163BA2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13913"/>
            <a:ext cx="3387479" cy="20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801FD-F728-46B0-8574-FC08DB19E10B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606550"/>
            <a:ext cx="33274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179B3BC-3B1A-4A06-B98D-6D18125D94C4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184864"/>
            <a:ext cx="8503356" cy="19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108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Image Blending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How can we make the transitions in the mosaic less noticeable?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There are several alternatives to weight blending </a:t>
            </a:r>
          </a:p>
          <a:p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E.G., use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seam carving </a:t>
            </a: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 minimize discontinuity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‘Low energy’ seam is less noticeable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Join images along low energy seams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Compute image energy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minimum energy path – classic graph theory problem – heuristic solution with dynamic programming  </a:t>
            </a:r>
          </a:p>
          <a:p>
            <a:pPr lvl="1"/>
            <a:r>
              <a:rPr lang="en-US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Algorithm widely used for image resizing</a:t>
            </a:r>
          </a:p>
        </p:txBody>
      </p:sp>
    </p:spTree>
    <p:extLst>
      <p:ext uri="{BB962C8B-B14F-4D97-AF65-F5344CB8AC3E}">
        <p14:creationId xmlns:p14="http://schemas.microsoft.com/office/powerpoint/2010/main" val="2043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38" y="1"/>
            <a:ext cx="11741007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Summary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75657"/>
            <a:ext cx="11525250" cy="558688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</a:rPr>
              <a:t>Key points for this lesson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 goal of image stitching is to create a mosaic image from multiple original images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Overlapping portions of images are matched by key point descriptors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Transformations are computed by solution of linear of equations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For projective transform use </a:t>
            </a:r>
            <a:r>
              <a:rPr lang="en-GB" sz="24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DLT algorithm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Use RANSAC to find solution with large number of outliers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Images transformed and pixels interpolated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Image blending to improve result  </a:t>
            </a:r>
          </a:p>
        </p:txBody>
      </p:sp>
    </p:spTree>
    <p:extLst>
      <p:ext uri="{BB962C8B-B14F-4D97-AF65-F5344CB8AC3E}">
        <p14:creationId xmlns:p14="http://schemas.microsoft.com/office/powerpoint/2010/main" val="19293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Acquire multiple images by changes of camera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177F-4D80-4FFF-8583-5CEBE5C1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97" y="1947057"/>
            <a:ext cx="9603213" cy="44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 interest points and match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AF846-1D1E-4AFE-A41F-5811364F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2" y="1778697"/>
            <a:ext cx="9455392" cy="48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Stitching 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641959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 images to same image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71EE-A251-4001-979D-5D9F8EC9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6" y="1898230"/>
            <a:ext cx="5369924" cy="40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8F83C-97FF-41EB-AE01-FB441E7E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02" y="1898230"/>
            <a:ext cx="5387588" cy="40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1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35829</TotalTime>
  <Words>2659</Words>
  <Application>Microsoft Office PowerPoint</Application>
  <PresentationFormat>Widescreen</PresentationFormat>
  <Paragraphs>471</Paragraphs>
  <Slides>63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Segoe</vt:lpstr>
      <vt:lpstr>Segoe UI</vt:lpstr>
      <vt:lpstr>Segoe UI Light</vt:lpstr>
      <vt:lpstr>1_Office Theme</vt:lpstr>
      <vt:lpstr>CSCI E-25 Computer Vision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    Image Stitching  </vt:lpstr>
      <vt:lpstr>Review of Interest Points and Descriptors</vt:lpstr>
      <vt:lpstr>    Interest points and descriptors </vt:lpstr>
      <vt:lpstr>    Interest points and descriptors </vt:lpstr>
      <vt:lpstr>Multi-scale interest point detection</vt:lpstr>
      <vt:lpstr>Planar Transformations for  Image Stitching</vt:lpstr>
      <vt:lpstr>   Planar transformations</vt:lpstr>
      <vt:lpstr>   Planar transformations</vt:lpstr>
      <vt:lpstr>   Planar transformations</vt:lpstr>
      <vt:lpstr>Four Transform Problems  </vt:lpstr>
      <vt:lpstr>   Planar transformations</vt:lpstr>
      <vt:lpstr>Solving for Homographies</vt:lpstr>
      <vt:lpstr>   Pure translation</vt:lpstr>
      <vt:lpstr>   Affine transformation</vt:lpstr>
      <vt:lpstr>   Affine transformation</vt:lpstr>
      <vt:lpstr>   Projective transformation</vt:lpstr>
      <vt:lpstr>   Projective transformation</vt:lpstr>
      <vt:lpstr>   Projective transformation</vt:lpstr>
      <vt:lpstr>   Projective transformation</vt:lpstr>
      <vt:lpstr>   Projective transformation</vt:lpstr>
      <vt:lpstr>Outliers and RANSAC</vt:lpstr>
      <vt:lpstr>   Solving for the transformation parameters 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  Solving for the transformation parameters</vt:lpstr>
      <vt:lpstr>Image Warping</vt:lpstr>
      <vt:lpstr>  Image Warping</vt:lpstr>
      <vt:lpstr>  Image Warping</vt:lpstr>
      <vt:lpstr>  Image Warping</vt:lpstr>
      <vt:lpstr>  Image Warping</vt:lpstr>
      <vt:lpstr>  Image Warping</vt:lpstr>
      <vt:lpstr>Image Blending</vt:lpstr>
      <vt:lpstr>    Image Blending</vt:lpstr>
      <vt:lpstr>  Image Blending</vt:lpstr>
      <vt:lpstr>    Image Blending</vt:lpstr>
      <vt:lpstr>  Image Blending</vt:lpstr>
      <vt:lpstr>  Image Blending</vt:lpstr>
      <vt:lpstr>  Image Blending</vt:lpstr>
      <vt:lpstr> 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1075</cp:revision>
  <cp:lastPrinted>2019-03-10T03:16:43Z</cp:lastPrinted>
  <dcterms:created xsi:type="dcterms:W3CDTF">2013-02-15T23:12:42Z</dcterms:created>
  <dcterms:modified xsi:type="dcterms:W3CDTF">2025-03-25T01:21:27Z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